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60" r:id="rId6"/>
    <p:sldId id="266" r:id="rId7"/>
    <p:sldId id="259" r:id="rId8"/>
    <p:sldId id="265" r:id="rId9"/>
    <p:sldId id="261" r:id="rId10"/>
    <p:sldId id="262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-660" y="-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0.wav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Relationship Id="rId6" Type="http://schemas.openxmlformats.org/officeDocument/2006/relationships/image" Target="../media/image3.png"/><Relationship Id="rId5" Type="http://schemas.openxmlformats.org/officeDocument/2006/relationships/image" Target="../media/image13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41263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/>
              <a:t>Proof of Concept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892313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/>
              <a:t>Name :</a:t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 t="13239"/>
          <a:stretch/>
        </p:blipFill>
        <p:spPr>
          <a:xfrm>
            <a:off x="0" y="1008102"/>
            <a:ext cx="12192004" cy="48708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/>
          <p:nvPr/>
        </p:nvSpPr>
        <p:spPr>
          <a:xfrm>
            <a:off x="0" y="1705424"/>
            <a:ext cx="3761700" cy="796475"/>
          </a:xfrm>
          <a:prstGeom prst="rect">
            <a:avLst/>
          </a:prstGeom>
          <a:solidFill>
            <a:srgbClr val="00C5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33050" y="1632850"/>
            <a:ext cx="39915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/>
              <a:t>PROOF OF</a:t>
            </a:r>
            <a:endParaRPr sz="4800" b="1"/>
          </a:p>
        </p:txBody>
      </p:sp>
      <p:sp>
        <p:nvSpPr>
          <p:cNvPr id="89" name="Google Shape;89;p13"/>
          <p:cNvSpPr/>
          <p:nvPr/>
        </p:nvSpPr>
        <p:spPr>
          <a:xfrm>
            <a:off x="0" y="2588375"/>
            <a:ext cx="3507600" cy="7740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72575" y="2527900"/>
            <a:ext cx="45720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4800" b="1" dirty="0">
                <a:solidFill>
                  <a:schemeClr val="dk1"/>
                </a:solidFill>
              </a:rPr>
              <a:t>CONCEPT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0" y="3483425"/>
            <a:ext cx="4688732" cy="110803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95625" y="187601"/>
            <a:ext cx="2866575" cy="6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133050" y="3483425"/>
            <a:ext cx="4828056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/>
              <a:t>NAME</a:t>
            </a:r>
            <a:r>
              <a:rPr lang="en-IN" sz="3000" b="1" dirty="0" smtClean="0"/>
              <a:t>: TANUSHRI DAS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/>
              <a:t>PGPDSBA’20-21</a:t>
            </a:r>
            <a:endParaRPr sz="2400" b="1"/>
          </a:p>
        </p:txBody>
      </p:sp>
      <p:sp>
        <p:nvSpPr>
          <p:cNvPr id="94" name="Google Shape;94;p13"/>
          <p:cNvSpPr txBox="1"/>
          <p:nvPr/>
        </p:nvSpPr>
        <p:spPr>
          <a:xfrm>
            <a:off x="133050" y="4076225"/>
            <a:ext cx="53460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63" name="~PP1653.WAV">
            <a:hlinkClick r:id="" action="ppaction://media"/>
          </p:cNvPr>
          <p:cNvPicPr>
            <a:picLocks noRot="1" noChangeAspect="1"/>
          </p:cNvPicPr>
          <p:nvPr>
            <a:wavAudioFile r:embed="rId1" name="~PP1653.WAV"/>
          </p:nvPr>
        </p:nvPicPr>
        <p:blipFill>
          <a:blip r:embed="rId6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</p:cSld>
  <p:clrMapOvr>
    <a:masterClrMapping/>
  </p:clrMapOvr>
  <p:transition advTm="367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340467" y="4056435"/>
            <a:ext cx="2159541" cy="48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dirty="0" smtClean="0"/>
              <a:t>Subscribers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914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Dashboar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65" y="991008"/>
            <a:ext cx="2716438" cy="3043345"/>
          </a:xfrm>
          <a:prstGeom prst="rect">
            <a:avLst/>
          </a:prstGeom>
        </p:spPr>
      </p:pic>
      <p:pic>
        <p:nvPicPr>
          <p:cNvPr id="9" name="Picture 8" descr="Impressions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896" y="1074298"/>
            <a:ext cx="3518566" cy="2417931"/>
          </a:xfrm>
          <a:prstGeom prst="rect">
            <a:avLst/>
          </a:prstGeom>
        </p:spPr>
      </p:pic>
      <p:pic>
        <p:nvPicPr>
          <p:cNvPr id="10" name="Picture 9" descr="View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7888" y="3480001"/>
            <a:ext cx="3300920" cy="2370112"/>
          </a:xfrm>
          <a:prstGeom prst="rect">
            <a:avLst/>
          </a:prstGeom>
        </p:spPr>
      </p:pic>
      <p:pic>
        <p:nvPicPr>
          <p:cNvPr id="11" name="Picture 10" descr="Watch Time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209" y="3489931"/>
            <a:ext cx="3491846" cy="2414759"/>
          </a:xfrm>
          <a:prstGeom prst="rect">
            <a:avLst/>
          </a:prstGeom>
        </p:spPr>
      </p:pic>
      <p:sp>
        <p:nvSpPr>
          <p:cNvPr id="12" name="Google Shape;129;p19"/>
          <p:cNvSpPr txBox="1">
            <a:spLocks/>
          </p:cNvSpPr>
          <p:nvPr/>
        </p:nvSpPr>
        <p:spPr>
          <a:xfrm>
            <a:off x="9831421" y="5911175"/>
            <a:ext cx="1248384" cy="48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r>
              <a:rPr kumimoji="0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Views</a:t>
            </a: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9;p19"/>
          <p:cNvSpPr txBox="1">
            <a:spLocks/>
          </p:cNvSpPr>
          <p:nvPr/>
        </p:nvSpPr>
        <p:spPr>
          <a:xfrm>
            <a:off x="6209488" y="3583022"/>
            <a:ext cx="2159541" cy="48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r>
              <a:rPr lang="en-IN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Impressions</a:t>
            </a: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29;p19"/>
          <p:cNvSpPr txBox="1">
            <a:spLocks/>
          </p:cNvSpPr>
          <p:nvPr/>
        </p:nvSpPr>
        <p:spPr>
          <a:xfrm>
            <a:off x="3725693" y="6050604"/>
            <a:ext cx="2159541" cy="48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r>
              <a:rPr kumimoji="0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Watch time</a:t>
            </a: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~PP3874.WAV">
            <a:hlinkClick r:id="" action="ppaction://media"/>
          </p:cNvPr>
          <p:cNvPicPr>
            <a:picLocks noRot="1" noChangeAspect="1"/>
          </p:cNvPicPr>
          <p:nvPr>
            <a:wavAudioFile r:embed="rId1" name="~PP3874.WAV"/>
          </p:nvPr>
        </p:nvPicPr>
        <p:blipFill>
          <a:blip r:embed="rId9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</p:cSld>
  <p:clrMapOvr>
    <a:masterClrMapping/>
  </p:clrMapOvr>
  <p:transition advTm="662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50800" algn="just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dirty="0" smtClean="0"/>
              <a:t> This report documents the implementation and results of Exploratory Data Analysis proof of concept applied on YouTube data </a:t>
            </a:r>
            <a:r>
              <a:rPr lang="en-US" dirty="0" smtClean="0"/>
              <a:t>to </a:t>
            </a:r>
            <a:r>
              <a:rPr lang="en-US" dirty="0" smtClean="0"/>
              <a:t>promote a </a:t>
            </a:r>
            <a:r>
              <a:rPr lang="en-US" dirty="0" smtClean="0"/>
              <a:t>Fashion</a:t>
            </a:r>
            <a:r>
              <a:rPr lang="en-US" dirty="0" smtClean="0"/>
              <a:t>, Beauty and lifestyle channel.</a:t>
            </a:r>
          </a:p>
          <a:p>
            <a:pPr marL="228600" indent="-50800" algn="just">
              <a:spcBef>
                <a:spcPts val="0"/>
              </a:spcBef>
              <a:buSzPts val="2800"/>
              <a:buNone/>
            </a:pPr>
            <a:endParaRPr lang="en-US" dirty="0" smtClean="0"/>
          </a:p>
          <a:p>
            <a:pPr marL="228600" indent="-50800" algn="just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dirty="0" smtClean="0"/>
              <a:t> The objective of this assignment was to analyze the different trends of </a:t>
            </a:r>
            <a:r>
              <a:rPr lang="en-US" dirty="0" smtClean="0"/>
              <a:t>this category in </a:t>
            </a:r>
            <a:r>
              <a:rPr lang="en-US" dirty="0" smtClean="0"/>
              <a:t>order to facilitate growth of the channel in terms of views, engagement and subscribers.</a:t>
            </a:r>
          </a:p>
          <a:p>
            <a:pPr marL="228600" indent="-508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IN" dirty="0" smtClean="0"/>
          </a:p>
          <a:p>
            <a:pPr marL="228600" indent="-508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IN" dirty="0" smtClean="0"/>
              <a:t> The assessment found some useful insights which helped in the overall growth of the channel.</a:t>
            </a:r>
          </a:p>
          <a:p>
            <a:pPr marL="228600" indent="-508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 smtClean="0"/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96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~PP2342.WAV">
            <a:hlinkClick r:id="" action="ppaction://media"/>
          </p:cNvPr>
          <p:cNvPicPr>
            <a:picLocks noRot="1" noChangeAspect="1"/>
          </p:cNvPicPr>
          <p:nvPr>
            <a:wavAudioFile r:embed="rId1" name="~PP2342.WAV"/>
          </p:nvPr>
        </p:nvPicPr>
        <p:blipFill>
          <a:blip r:embed="rId5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</p:cSld>
  <p:clrMapOvr>
    <a:masterClrMapping/>
  </p:clrMapOvr>
  <p:transition advTm="537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702012" y="1378153"/>
            <a:ext cx="10515600" cy="5207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>
              <a:spcBef>
                <a:spcPts val="0"/>
              </a:spcBef>
              <a:buSzPts val="2800"/>
              <a:buNone/>
            </a:pPr>
            <a:r>
              <a:rPr lang="en-IN" sz="2400" b="1" u="sng" dirty="0" smtClean="0"/>
              <a:t>Aim:</a:t>
            </a:r>
            <a:r>
              <a:rPr lang="en-IN" sz="2400" b="1" dirty="0" smtClean="0"/>
              <a:t> </a:t>
            </a:r>
            <a:r>
              <a:rPr lang="en-IN" sz="2400" dirty="0" smtClean="0"/>
              <a:t> I</a:t>
            </a:r>
            <a:r>
              <a:rPr lang="en-IN" sz="2400" dirty="0" smtClean="0"/>
              <a:t>ncrease </a:t>
            </a:r>
            <a:r>
              <a:rPr lang="en-IN" sz="2400" dirty="0" smtClean="0"/>
              <a:t>reach </a:t>
            </a:r>
            <a:r>
              <a:rPr lang="en-IN" sz="2400" dirty="0" smtClean="0"/>
              <a:t>of the </a:t>
            </a:r>
            <a:r>
              <a:rPr lang="en-IN" sz="2400" dirty="0" smtClean="0"/>
              <a:t>channel. </a:t>
            </a:r>
            <a:r>
              <a:rPr lang="en-IN" sz="2400" dirty="0" smtClean="0"/>
              <a:t>A</a:t>
            </a:r>
            <a:r>
              <a:rPr lang="en-IN" sz="2400" dirty="0" smtClean="0"/>
              <a:t>ttracting </a:t>
            </a:r>
            <a:r>
              <a:rPr lang="en-IN" sz="2400" dirty="0" smtClean="0"/>
              <a:t>people to view videos and increase </a:t>
            </a:r>
            <a:r>
              <a:rPr lang="en-IN" sz="2400" dirty="0" smtClean="0"/>
              <a:t>engagement</a:t>
            </a:r>
            <a:endParaRPr lang="en-IN" sz="2400" dirty="0" smtClean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IN" sz="2400" b="1" u="sng" dirty="0" smtClean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sz="2400" b="1" u="sng" dirty="0" smtClean="0"/>
              <a:t>Understanding YouTube Algorithm:</a:t>
            </a:r>
          </a:p>
          <a:p>
            <a:pPr marL="228600" lvl="0" indent="-50800">
              <a:spcBef>
                <a:spcPts val="0"/>
              </a:spcBef>
              <a:buSzPts val="2800"/>
              <a:buNone/>
            </a:pPr>
            <a:endParaRPr lang="en-US" sz="2400" b="1" dirty="0" smtClean="0"/>
          </a:p>
          <a:p>
            <a:pPr marL="228600" indent="-50800">
              <a:spcBef>
                <a:spcPts val="0"/>
              </a:spcBef>
              <a:buSzPts val="2800"/>
            </a:pPr>
            <a:r>
              <a:rPr lang="en-US" sz="2400" b="1" dirty="0" smtClean="0"/>
              <a:t> Find </a:t>
            </a:r>
            <a:r>
              <a:rPr lang="en-US" sz="2400" b="1" dirty="0" smtClean="0"/>
              <a:t>the right video for each viewer</a:t>
            </a:r>
            <a:r>
              <a:rPr lang="en-US" sz="2400" dirty="0" smtClean="0"/>
              <a:t>, and </a:t>
            </a:r>
            <a:r>
              <a:rPr lang="en-US" sz="2400" b="1" dirty="0" smtClean="0"/>
              <a:t>get viewers to keep </a:t>
            </a:r>
            <a:r>
              <a:rPr lang="en-US" sz="2400" b="1" dirty="0" smtClean="0"/>
              <a:t>watching</a:t>
            </a:r>
          </a:p>
          <a:p>
            <a:pPr marL="228600" lvl="0" indent="-50800">
              <a:spcBef>
                <a:spcPts val="0"/>
              </a:spcBef>
              <a:buSzPts val="2800"/>
              <a:buNone/>
            </a:pPr>
            <a:endParaRPr lang="en-IN" sz="2400" b="1" dirty="0" smtClean="0"/>
          </a:p>
          <a:p>
            <a:pPr marL="228600" indent="-50800">
              <a:spcBef>
                <a:spcPts val="0"/>
              </a:spcBef>
              <a:buSzPts val="2800"/>
            </a:pPr>
            <a:r>
              <a:rPr lang="en-US" sz="2400" b="1" dirty="0" smtClean="0"/>
              <a:t> Search </a:t>
            </a:r>
            <a:r>
              <a:rPr lang="en-US" sz="2400" b="1" dirty="0" smtClean="0"/>
              <a:t>results</a:t>
            </a:r>
            <a:r>
              <a:rPr lang="en-US" sz="2400" dirty="0" smtClean="0"/>
              <a:t> and </a:t>
            </a:r>
            <a:r>
              <a:rPr lang="en-US" sz="2400" b="1" dirty="0" smtClean="0"/>
              <a:t>recommendation </a:t>
            </a:r>
            <a:r>
              <a:rPr lang="en-US" sz="2400" b="1" dirty="0" smtClean="0"/>
              <a:t>streams</a:t>
            </a:r>
            <a:endParaRPr lang="en-IN" sz="2400" b="1" dirty="0" smtClean="0"/>
          </a:p>
          <a:p>
            <a:pPr marL="228600" indent="-50800">
              <a:spcBef>
                <a:spcPts val="0"/>
              </a:spcBef>
              <a:buSzPts val="2800"/>
            </a:pPr>
            <a:endParaRPr lang="en-IN" sz="2400" b="1" dirty="0" smtClean="0"/>
          </a:p>
          <a:p>
            <a:pPr marL="228600" indent="-50800">
              <a:spcBef>
                <a:spcPts val="0"/>
              </a:spcBef>
              <a:buSzPts val="2800"/>
            </a:pPr>
            <a:r>
              <a:rPr lang="en-US" sz="2400" b="1" dirty="0" smtClean="0"/>
              <a:t>Your </a:t>
            </a:r>
            <a:r>
              <a:rPr lang="en-US" sz="2400" b="1" dirty="0" smtClean="0"/>
              <a:t>video’s metadata </a:t>
            </a:r>
            <a:r>
              <a:rPr lang="en-US" sz="2400" dirty="0" smtClean="0"/>
              <a:t>(title, description, keywords) and how well those match the user’s </a:t>
            </a:r>
            <a:r>
              <a:rPr lang="en-US" sz="2400" dirty="0" smtClean="0"/>
              <a:t>query</a:t>
            </a:r>
          </a:p>
          <a:p>
            <a:pPr marL="228600" indent="-50800">
              <a:spcBef>
                <a:spcPts val="0"/>
              </a:spcBef>
              <a:buSzPts val="2800"/>
            </a:pPr>
            <a:endParaRPr lang="en-US" sz="2400" dirty="0" smtClean="0"/>
          </a:p>
          <a:p>
            <a:pPr marL="228600" indent="-50800">
              <a:spcBef>
                <a:spcPts val="0"/>
              </a:spcBef>
              <a:buSzPts val="2800"/>
            </a:pPr>
            <a:r>
              <a:rPr lang="en-US" sz="2400" b="1" dirty="0" smtClean="0"/>
              <a:t>Your </a:t>
            </a:r>
            <a:r>
              <a:rPr lang="en-US" sz="2400" b="1" dirty="0" smtClean="0"/>
              <a:t>video’s engagement </a:t>
            </a:r>
            <a:r>
              <a:rPr lang="en-US" sz="2400" dirty="0" smtClean="0"/>
              <a:t>(likes, comments, watch time)</a:t>
            </a:r>
          </a:p>
          <a:p>
            <a:pPr marL="228600" indent="-50800">
              <a:spcBef>
                <a:spcPts val="0"/>
              </a:spcBef>
              <a:buSzPts val="2800"/>
            </a:pPr>
            <a:endParaRPr lang="en-US" b="1" dirty="0" smtClean="0"/>
          </a:p>
          <a:p>
            <a:pPr marL="228600" indent="-50800">
              <a:spcBef>
                <a:spcPts val="0"/>
              </a:spcBef>
              <a:buSzPts val="2800"/>
            </a:pPr>
            <a:endParaRPr lang="en-IN" b="1" dirty="0" smtClean="0"/>
          </a:p>
          <a:p>
            <a:pPr marL="228600" indent="-50800">
              <a:spcBef>
                <a:spcPts val="0"/>
              </a:spcBef>
              <a:buSzPts val="2800"/>
            </a:pPr>
            <a:endParaRPr lang="en-IN" b="1" dirty="0" smtClean="0"/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96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~PP1768.WAV">
            <a:hlinkClick r:id="" action="ppaction://media"/>
          </p:cNvPr>
          <p:cNvPicPr>
            <a:picLocks noRot="1" noChangeAspect="1"/>
          </p:cNvPicPr>
          <p:nvPr>
            <a:wavAudioFile r:embed="rId1" name="~PP1768.WAV"/>
          </p:nvPr>
        </p:nvPicPr>
        <p:blipFill>
          <a:blip r:embed="rId5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</p:cSld>
  <p:clrMapOvr>
    <a:masterClrMapping/>
  </p:clrMapOvr>
  <p:transition advTm="770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721468" y="1378151"/>
            <a:ext cx="10515600" cy="511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>
              <a:spcBef>
                <a:spcPts val="0"/>
              </a:spcBef>
              <a:buSzPts val="2800"/>
              <a:buNone/>
            </a:pPr>
            <a:r>
              <a:rPr lang="en-IN" b="1" u="sng" dirty="0" smtClean="0"/>
              <a:t>Channel category:</a:t>
            </a:r>
            <a:r>
              <a:rPr lang="en-IN" b="1" dirty="0" smtClean="0"/>
              <a:t> </a:t>
            </a:r>
            <a:r>
              <a:rPr lang="en-IN" dirty="0" smtClean="0"/>
              <a:t>Indian Fashion, Beauty and Lifestyle</a:t>
            </a:r>
          </a:p>
          <a:p>
            <a:pPr marL="228600" indent="-50800">
              <a:spcBef>
                <a:spcPts val="0"/>
              </a:spcBef>
              <a:buSzPts val="2800"/>
              <a:buNone/>
            </a:pPr>
            <a:endParaRPr lang="en-IN" b="1" u="sng" dirty="0" smtClean="0"/>
          </a:p>
          <a:p>
            <a:pPr marL="228600" indent="-50800">
              <a:spcBef>
                <a:spcPts val="0"/>
              </a:spcBef>
              <a:buSzPts val="2800"/>
              <a:buNone/>
            </a:pPr>
            <a:r>
              <a:rPr lang="en-IN" b="1" u="sng" dirty="0" smtClean="0"/>
              <a:t>Approach</a:t>
            </a:r>
            <a:r>
              <a:rPr lang="en-IN" b="1" u="sng" dirty="0" smtClean="0"/>
              <a:t>:</a:t>
            </a:r>
            <a:endParaRPr lang="en-IN" b="1" dirty="0" smtClean="0"/>
          </a:p>
          <a:p>
            <a:pPr marL="228600" lvl="0" indent="-50800">
              <a:spcBef>
                <a:spcPts val="0"/>
              </a:spcBef>
              <a:buSzPts val="2800"/>
              <a:buNone/>
            </a:pPr>
            <a:endParaRPr lang="en-IN" b="1" dirty="0" smtClean="0"/>
          </a:p>
          <a:p>
            <a:pPr marL="228600" indent="-50800">
              <a:spcBef>
                <a:spcPts val="0"/>
              </a:spcBef>
              <a:buSzPts val="2800"/>
            </a:pPr>
            <a:r>
              <a:rPr lang="en-IN" b="1" dirty="0" smtClean="0"/>
              <a:t> Top 6 </a:t>
            </a:r>
            <a:r>
              <a:rPr lang="en-IN" b="1" dirty="0" err="1" smtClean="0"/>
              <a:t>Youtubers</a:t>
            </a:r>
            <a:r>
              <a:rPr lang="en-IN" b="1" dirty="0" smtClean="0"/>
              <a:t>: </a:t>
            </a:r>
            <a:r>
              <a:rPr lang="en-IN" dirty="0" err="1" smtClean="0"/>
              <a:t>Sejal</a:t>
            </a:r>
            <a:r>
              <a:rPr lang="en-IN" dirty="0" smtClean="0"/>
              <a:t> Kumar, </a:t>
            </a:r>
            <a:r>
              <a:rPr lang="en-IN" dirty="0" err="1" smtClean="0"/>
              <a:t>Komal</a:t>
            </a:r>
            <a:r>
              <a:rPr lang="en-IN" dirty="0" smtClean="0"/>
              <a:t> </a:t>
            </a:r>
            <a:r>
              <a:rPr lang="en-IN" dirty="0" err="1" smtClean="0"/>
              <a:t>Pandey</a:t>
            </a:r>
            <a:r>
              <a:rPr lang="en-IN" dirty="0" smtClean="0"/>
              <a:t>, </a:t>
            </a:r>
            <a:r>
              <a:rPr lang="en-IN" dirty="0" err="1" smtClean="0"/>
              <a:t>Perkymegs</a:t>
            </a:r>
            <a:r>
              <a:rPr lang="en-IN" dirty="0" smtClean="0"/>
              <a:t>, </a:t>
            </a:r>
            <a:r>
              <a:rPr lang="en-IN" dirty="0" err="1" smtClean="0"/>
              <a:t>Myhappinesz</a:t>
            </a:r>
            <a:r>
              <a:rPr lang="en-IN" dirty="0" smtClean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Jovita</a:t>
            </a:r>
            <a:r>
              <a:rPr lang="en-US" dirty="0" smtClean="0"/>
              <a:t> George and </a:t>
            </a:r>
            <a:r>
              <a:rPr lang="en-US" dirty="0" err="1" smtClean="0"/>
              <a:t>SuperPrincessjo</a:t>
            </a:r>
            <a:endParaRPr lang="en-US" dirty="0" smtClean="0"/>
          </a:p>
          <a:p>
            <a:pPr marL="228600" indent="-50800">
              <a:spcBef>
                <a:spcPts val="0"/>
              </a:spcBef>
              <a:buSzPts val="2800"/>
            </a:pPr>
            <a:endParaRPr lang="en-US" dirty="0" smtClean="0"/>
          </a:p>
          <a:p>
            <a:pPr marL="228600" indent="-50800">
              <a:spcBef>
                <a:spcPts val="0"/>
              </a:spcBef>
              <a:buSzPts val="2800"/>
            </a:pPr>
            <a:r>
              <a:rPr lang="en-IN" b="1" dirty="0" smtClean="0"/>
              <a:t> Data Gathering : </a:t>
            </a:r>
            <a:r>
              <a:rPr lang="en-IN" dirty="0" smtClean="0"/>
              <a:t>Web </a:t>
            </a:r>
            <a:r>
              <a:rPr lang="en-IN" dirty="0" err="1" smtClean="0"/>
              <a:t>srapping</a:t>
            </a:r>
            <a:r>
              <a:rPr lang="en-IN" dirty="0" smtClean="0"/>
              <a:t>, 100 videos each </a:t>
            </a:r>
          </a:p>
          <a:p>
            <a:pPr marL="228600" indent="-50800">
              <a:spcBef>
                <a:spcPts val="0"/>
              </a:spcBef>
              <a:buSzPts val="2800"/>
            </a:pPr>
            <a:endParaRPr lang="en-IN" b="1" dirty="0" smtClean="0"/>
          </a:p>
          <a:p>
            <a:pPr marL="228600" indent="-50800">
              <a:spcBef>
                <a:spcPts val="0"/>
              </a:spcBef>
              <a:buSzPts val="2800"/>
            </a:pPr>
            <a:r>
              <a:rPr lang="en-IN" b="1" dirty="0" smtClean="0"/>
              <a:t> Data cleaning : </a:t>
            </a:r>
            <a:r>
              <a:rPr lang="en-IN" dirty="0" smtClean="0"/>
              <a:t>NLP techniques</a:t>
            </a:r>
          </a:p>
          <a:p>
            <a:pPr marL="228600" indent="-50800">
              <a:spcBef>
                <a:spcPts val="0"/>
              </a:spcBef>
              <a:buSzPts val="2800"/>
            </a:pPr>
            <a:endParaRPr lang="en-IN" b="1" dirty="0" smtClean="0"/>
          </a:p>
          <a:p>
            <a:pPr marL="228600" indent="-50800">
              <a:spcBef>
                <a:spcPts val="0"/>
              </a:spcBef>
              <a:buSzPts val="2800"/>
            </a:pPr>
            <a:r>
              <a:rPr lang="en-IN" b="1" dirty="0" smtClean="0"/>
              <a:t> Perform EDA</a:t>
            </a:r>
          </a:p>
          <a:p>
            <a:pPr marL="228600" indent="-50800">
              <a:spcBef>
                <a:spcPts val="0"/>
              </a:spcBef>
              <a:buSzPts val="2800"/>
              <a:buNone/>
            </a:pPr>
            <a:endParaRPr lang="en-IN" b="1" dirty="0" smtClean="0"/>
          </a:p>
          <a:p>
            <a:pPr marL="228600" indent="-50800">
              <a:spcBef>
                <a:spcPts val="0"/>
              </a:spcBef>
              <a:buSzPts val="2800"/>
            </a:pPr>
            <a:endParaRPr lang="en-IN" b="1" dirty="0" smtClean="0"/>
          </a:p>
          <a:p>
            <a:pPr marL="228600" indent="-50800">
              <a:spcBef>
                <a:spcPts val="0"/>
              </a:spcBef>
              <a:buSzPts val="2800"/>
            </a:pPr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96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~PP969.WAV">
            <a:hlinkClick r:id="" action="ppaction://media"/>
          </p:cNvPr>
          <p:cNvPicPr>
            <a:picLocks noRot="1" noChangeAspect="1"/>
          </p:cNvPicPr>
          <p:nvPr>
            <a:wavAudioFile r:embed="rId1" name="~PP969.WAV"/>
          </p:nvPr>
        </p:nvPicPr>
        <p:blipFill>
          <a:blip r:embed="rId5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</p:cSld>
  <p:clrMapOvr>
    <a:masterClrMapping/>
  </p:clrMapOvr>
  <p:transition advTm="891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4661170" y="5807412"/>
            <a:ext cx="2868039" cy="44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dirty="0" smtClean="0"/>
              <a:t>Title Keywords</a:t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Tit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937" y="1532156"/>
            <a:ext cx="8460127" cy="4318984"/>
          </a:xfrm>
          <a:prstGeom prst="rect">
            <a:avLst/>
          </a:prstGeom>
        </p:spPr>
      </p:pic>
      <p:pic>
        <p:nvPicPr>
          <p:cNvPr id="6" name="Google Shape;11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2192000" cy="1348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~PP3428.WAV">
            <a:hlinkClick r:id="" action="ppaction://media"/>
          </p:cNvPr>
          <p:cNvPicPr>
            <a:picLocks noRot="1" noChangeAspect="1"/>
          </p:cNvPicPr>
          <p:nvPr>
            <a:wavAudioFile r:embed="rId1" name="~PP3428.WAV"/>
          </p:nvPr>
        </p:nvPicPr>
        <p:blipFill>
          <a:blip r:embed="rId7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</p:cSld>
  <p:clrMapOvr>
    <a:masterClrMapping/>
  </p:clrMapOvr>
  <p:transition advTm="759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1178669" y="5622586"/>
            <a:ext cx="3062591" cy="44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dirty="0" smtClean="0"/>
              <a:t>Tag Keywords</a:t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tags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73" y="1495153"/>
            <a:ext cx="4124270" cy="4124270"/>
          </a:xfrm>
          <a:prstGeom prst="rect">
            <a:avLst/>
          </a:prstGeom>
        </p:spPr>
      </p:pic>
      <p:pic>
        <p:nvPicPr>
          <p:cNvPr id="6" name="Picture 5" descr="Correlation Plo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121" y="1544688"/>
            <a:ext cx="6279226" cy="3717976"/>
          </a:xfrm>
          <a:prstGeom prst="rect">
            <a:avLst/>
          </a:prstGeom>
        </p:spPr>
      </p:pic>
      <p:sp>
        <p:nvSpPr>
          <p:cNvPr id="7" name="Google Shape;117;p17"/>
          <p:cNvSpPr txBox="1">
            <a:spLocks/>
          </p:cNvSpPr>
          <p:nvPr/>
        </p:nvSpPr>
        <p:spPr>
          <a:xfrm>
            <a:off x="7245485" y="5590161"/>
            <a:ext cx="3062591" cy="44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r>
              <a:rPr kumimoji="0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Correlation</a:t>
            </a:r>
            <a:r>
              <a:rPr kumimoji="0" lang="en-IN" sz="2800" b="0" i="0" u="none" strike="noStrike" kern="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Plot</a:t>
            </a: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~PP3517.WAV">
            <a:hlinkClick r:id="" action="ppaction://media"/>
          </p:cNvPr>
          <p:cNvPicPr>
            <a:picLocks noRot="1" noChangeAspect="1"/>
          </p:cNvPicPr>
          <p:nvPr>
            <a:wavAudioFile r:embed="rId1" name="~PP3517.WAV"/>
          </p:nvPr>
        </p:nvPicPr>
        <p:blipFill>
          <a:blip r:embed="rId7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</p:cSld>
  <p:clrMapOvr>
    <a:masterClrMapping/>
  </p:clrMapOvr>
  <p:transition advTm="367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1348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Dur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33" y="1649920"/>
            <a:ext cx="5826868" cy="3027760"/>
          </a:xfrm>
          <a:prstGeom prst="rect">
            <a:avLst/>
          </a:prstGeom>
        </p:spPr>
      </p:pic>
      <p:pic>
        <p:nvPicPr>
          <p:cNvPr id="8" name="Picture 7" descr="Duration-View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963" y="2434486"/>
            <a:ext cx="5625586" cy="32561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15183" y="4737370"/>
            <a:ext cx="1517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Calibri" pitchFamily="34" charset="0"/>
              </a:rPr>
              <a:t>Duration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78883" y="5658256"/>
            <a:ext cx="3203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Calibri" pitchFamily="34" charset="0"/>
              </a:rPr>
              <a:t>Duration vs Views</a:t>
            </a:r>
            <a:endParaRPr lang="en-US" sz="2800" dirty="0">
              <a:latin typeface="Calibri" pitchFamily="34" charset="0"/>
            </a:endParaRPr>
          </a:p>
        </p:txBody>
      </p:sp>
      <p:pic>
        <p:nvPicPr>
          <p:cNvPr id="13" name="Google Shape;11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2192000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~PP1732.WAV">
            <a:hlinkClick r:id="" action="ppaction://media"/>
          </p:cNvPr>
          <p:cNvPicPr>
            <a:picLocks noRot="1" noChangeAspect="1"/>
          </p:cNvPicPr>
          <p:nvPr>
            <a:wavAudioFile r:embed="rId1" name="~PP1732.WAV"/>
          </p:nvPr>
        </p:nvPicPr>
        <p:blipFill>
          <a:blip r:embed="rId8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</p:cSld>
  <p:clrMapOvr>
    <a:masterClrMapping/>
  </p:clrMapOvr>
  <p:transition advTm="348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4709809" y="5658323"/>
            <a:ext cx="3344693" cy="41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dirty="0" smtClean="0"/>
              <a:t>Description Format</a:t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Descriptio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37" y="1514137"/>
            <a:ext cx="10558126" cy="4069540"/>
          </a:xfrm>
          <a:prstGeom prst="rect">
            <a:avLst/>
          </a:prstGeom>
        </p:spPr>
      </p:pic>
      <p:pic>
        <p:nvPicPr>
          <p:cNvPr id="9" name="~PP3825.WAV">
            <a:hlinkClick r:id="" action="ppaction://media"/>
          </p:cNvPr>
          <p:cNvPicPr>
            <a:picLocks noRot="1" noChangeAspect="1"/>
          </p:cNvPicPr>
          <p:nvPr>
            <a:wavAudioFile r:embed="rId1" name="~PP3825.WAV"/>
          </p:nvPr>
        </p:nvPicPr>
        <p:blipFill>
          <a:blip r:embed="rId6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</p:cSld>
  <p:clrMapOvr>
    <a:masterClrMapping/>
  </p:clrMapOvr>
  <p:transition advTm="305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867383" y="162134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50800">
              <a:spcBef>
                <a:spcPts val="0"/>
              </a:spcBef>
              <a:buSzPts val="2800"/>
            </a:pPr>
            <a:r>
              <a:rPr lang="en-IN" dirty="0" smtClean="0"/>
              <a:t> The most loved videos had titles containing words </a:t>
            </a:r>
            <a:r>
              <a:rPr lang="en-IN" dirty="0" smtClean="0"/>
              <a:t>I</a:t>
            </a:r>
            <a:r>
              <a:rPr lang="en-IN" dirty="0" smtClean="0"/>
              <a:t>ndian, hair, makeup, home, routine, skin, beauty, haul, outfits, style, tutorial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IN" dirty="0" smtClean="0"/>
          </a:p>
          <a:p>
            <a:pPr marL="228600" indent="-50800">
              <a:spcBef>
                <a:spcPts val="0"/>
              </a:spcBef>
              <a:buSzPts val="2800"/>
            </a:pPr>
            <a:r>
              <a:rPr lang="en-IN" dirty="0" smtClean="0"/>
              <a:t> </a:t>
            </a:r>
            <a:r>
              <a:rPr lang="en-IN" dirty="0" smtClean="0"/>
              <a:t>Proper </a:t>
            </a:r>
            <a:r>
              <a:rPr lang="en-IN" dirty="0" smtClean="0"/>
              <a:t>Format of Title (“ ” | Channel Name)</a:t>
            </a:r>
          </a:p>
          <a:p>
            <a:pPr marL="228600" lvl="0" indent="-50800">
              <a:spcBef>
                <a:spcPts val="0"/>
              </a:spcBef>
              <a:buSzPts val="2800"/>
              <a:buFontTx/>
              <a:buChar char="-"/>
            </a:pPr>
            <a:endParaRPr lang="en-IN" dirty="0" smtClean="0"/>
          </a:p>
          <a:p>
            <a:pPr marL="228600" indent="-50800">
              <a:spcBef>
                <a:spcPts val="0"/>
              </a:spcBef>
              <a:buSzPts val="2800"/>
            </a:pPr>
            <a:r>
              <a:rPr lang="en-IN" dirty="0" smtClean="0"/>
              <a:t> Proper </a:t>
            </a:r>
            <a:r>
              <a:rPr lang="en-IN" dirty="0" smtClean="0"/>
              <a:t>Description Format</a:t>
            </a:r>
            <a:endParaRPr lang="en-IN" dirty="0" smtClean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IN" dirty="0" smtClean="0"/>
          </a:p>
          <a:p>
            <a:pPr marL="228600" indent="-50800">
              <a:spcBef>
                <a:spcPts val="0"/>
              </a:spcBef>
              <a:buSzPts val="2800"/>
            </a:pPr>
            <a:r>
              <a:rPr lang="en-IN" dirty="0" smtClean="0"/>
              <a:t> </a:t>
            </a:r>
            <a:r>
              <a:rPr lang="en-IN" dirty="0" smtClean="0"/>
              <a:t>Duration: 5-10 </a:t>
            </a:r>
            <a:r>
              <a:rPr lang="en-IN" dirty="0" err="1" smtClean="0"/>
              <a:t>mins</a:t>
            </a:r>
            <a:endParaRPr lang="en-IN" dirty="0" smtClean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IN" dirty="0" smtClean="0"/>
          </a:p>
          <a:p>
            <a:pPr marL="228600" indent="-50800">
              <a:spcBef>
                <a:spcPts val="0"/>
              </a:spcBef>
              <a:buSzPts val="2800"/>
            </a:pPr>
            <a:r>
              <a:rPr lang="en-IN" dirty="0" smtClean="0"/>
              <a:t> Keyword rich tags</a:t>
            </a: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914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~PP3004.WAV">
            <a:hlinkClick r:id="" action="ppaction://media"/>
          </p:cNvPr>
          <p:cNvPicPr>
            <a:picLocks noRot="1" noChangeAspect="1"/>
          </p:cNvPicPr>
          <p:nvPr>
            <a:wavAudioFile r:embed="rId1" name="~PP3004.WAV"/>
          </p:nvPr>
        </p:nvPicPr>
        <p:blipFill>
          <a:blip r:embed="rId5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</p:cSld>
  <p:clrMapOvr>
    <a:masterClrMapping/>
  </p:clrMapOvr>
  <p:transition advTm="153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242</Words>
  <Application>Microsoft Office PowerPoint</Application>
  <PresentationFormat>Custom</PresentationFormat>
  <Paragraphs>55</Paragraphs>
  <Slides>10</Slides>
  <Notes>10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Proof of Concept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Proof of Concept</dc:title>
  <cp:lastModifiedBy>Tanushri Das</cp:lastModifiedBy>
  <cp:revision>5</cp:revision>
  <dcterms:modified xsi:type="dcterms:W3CDTF">2020-09-13T11:10:39Z</dcterms:modified>
</cp:coreProperties>
</file>